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2" r:id="rId2"/>
  </p:sldMasterIdLst>
  <p:handoutMasterIdLst>
    <p:handoutMasterId r:id="rId39"/>
  </p:handoutMasterIdLst>
  <p:sldIdLst>
    <p:sldId id="725" r:id="rId3"/>
    <p:sldId id="726" r:id="rId4"/>
    <p:sldId id="724" r:id="rId5"/>
    <p:sldId id="671" r:id="rId6"/>
    <p:sldId id="267" r:id="rId7"/>
    <p:sldId id="347" r:id="rId8"/>
    <p:sldId id="355" r:id="rId9"/>
    <p:sldId id="357" r:id="rId10"/>
    <p:sldId id="367" r:id="rId11"/>
    <p:sldId id="370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277" r:id="rId20"/>
    <p:sldId id="278" r:id="rId21"/>
    <p:sldId id="279" r:id="rId22"/>
    <p:sldId id="280" r:id="rId23"/>
    <p:sldId id="281" r:id="rId24"/>
    <p:sldId id="283" r:id="rId25"/>
    <p:sldId id="295" r:id="rId26"/>
    <p:sldId id="296" r:id="rId27"/>
    <p:sldId id="297" r:id="rId28"/>
    <p:sldId id="298" r:id="rId29"/>
    <p:sldId id="299" r:id="rId30"/>
    <p:sldId id="300" r:id="rId31"/>
    <p:sldId id="302" r:id="rId32"/>
    <p:sldId id="303" r:id="rId33"/>
    <p:sldId id="381" r:id="rId34"/>
    <p:sldId id="380" r:id="rId35"/>
    <p:sldId id="730" r:id="rId36"/>
    <p:sldId id="729" r:id="rId37"/>
    <p:sldId id="728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6600"/>
    <a:srgbClr val="FF0000"/>
    <a:srgbClr val="1D1D57"/>
    <a:srgbClr val="003300"/>
    <a:srgbClr val="FFFFCC"/>
    <a:srgbClr val="3366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88" autoAdjust="0"/>
    <p:restoredTop sz="94660"/>
  </p:normalViewPr>
  <p:slideViewPr>
    <p:cSldViewPr>
      <p:cViewPr varScale="1">
        <p:scale>
          <a:sx n="70" d="100"/>
          <a:sy n="70" d="100"/>
        </p:scale>
        <p:origin x="9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29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5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5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4B951B5-6EED-4FF0-9D70-1C2F6C8C9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8C56F-E544-448A-82D4-6B26AC8C9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46CFB-4D3B-40DE-A107-65598138B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F69C5-8C0E-4724-9727-C0970270D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FD236-8218-45EA-9FBD-6D8834DDF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4D303-8E0B-452B-9748-B429C00BD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897C-D0E5-419C-8FBB-6651B3CD2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A019A-E004-48D8-AC17-F2CC07F3D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AE0FD-41AC-481B-915E-8E8366F62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9A97-50AC-4932-930A-AB575E143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DCAD9-B177-4FB3-882E-AEA7FF8F0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FFED9-C45B-4798-9737-016ED8F74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42CD5-F6D8-4BFB-AFC0-342B45D02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BCF63-3425-44B3-B63A-94B94364F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35A53-4DA1-4429-A1CA-AD12E95C1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B2A99-F850-41E9-88BC-C2B754241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10A8D-8DCB-4F63-8C93-DBB1E7862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9AB46-E87D-488D-BDA5-B061D5AAA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6727-5390-4AAB-81F0-190DC6D8C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D03DF-8EDC-4DC8-855B-24255E34D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637B9-74BE-4557-BD02-81ACC9792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20672-F1EF-4393-815D-064D738B7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F20C1-19F2-44E9-ADE8-79CA80C27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EBC09-DA6D-4515-996D-5158E1426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F2AE6-F6D8-47C1-A0E6-82982C3EB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58271-8EAE-4959-B513-59B3F7732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4017B-1ED2-43D9-B4AE-425596538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13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484BF2-831B-4F29-BF0A-AF3343542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193200"/>
          </a:solidFill>
          <a:latin typeface="Dauphi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9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2D6FE46-CB12-4B54-843D-DABDCD522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81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8" r:id="rId2"/>
    <p:sldLayoutId id="2147483799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800" r:id="rId9"/>
    <p:sldLayoutId id="2147483794" r:id="rId10"/>
    <p:sldLayoutId id="21474837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8214" y="3143250"/>
            <a:ext cx="598145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latin typeface="Book Antiqua" panose="02040602050305030304" pitchFamily="18" charset="0"/>
              </a:rPr>
              <a:t>TITLE OF THE </a:t>
            </a:r>
            <a:r>
              <a:rPr lang="en-US" sz="2100" dirty="0" smtClean="0">
                <a:latin typeface="Book Antiqua" panose="02040602050305030304" pitchFamily="18" charset="0"/>
              </a:rPr>
              <a:t>TOPIC-</a:t>
            </a:r>
          </a:p>
          <a:p>
            <a:pPr algn="ctr"/>
            <a:r>
              <a:rPr lang="en-US" sz="2100" dirty="0" smtClean="0">
                <a:latin typeface="Book Antiqua" panose="02040602050305030304" pitchFamily="18" charset="0"/>
              </a:rPr>
              <a:t>MYOFUNCTIONAL APPLIANCE GENERAL PRINCIPLES</a:t>
            </a:r>
            <a:endParaRPr lang="en-US" sz="21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8714" y="4877368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latin typeface="Book Antiqua" panose="02040602050305030304" pitchFamily="18" charset="0"/>
              </a:rPr>
              <a:t>DEPARTMENT OF ORTHODONTICS AND DENTOFACIAL ORTHOPAEDICS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857250"/>
            <a:ext cx="1393371" cy="158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5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rol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118" r="53018" b="10474"/>
          <a:stretch>
            <a:fillRect/>
          </a:stretch>
        </p:blipFill>
        <p:spPr>
          <a:xfrm>
            <a:off x="5562600" y="520700"/>
            <a:ext cx="2743200" cy="1993900"/>
          </a:xfrm>
          <a:noFill/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915400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u="sng">
                <a:latin typeface="Garamond" pitchFamily="18" charset="0"/>
              </a:rPr>
              <a:t>ROLF FRANKEL (1957):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u="sng">
                <a:latin typeface="Garamond" pitchFamily="18" charset="0"/>
              </a:rPr>
              <a:t>Designed the functional regulator.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 u="sng">
                <a:latin typeface="Garamond" pitchFamily="18" charset="0"/>
              </a:rPr>
              <a:t>The appliance was designated as FR-1, FR-2, and FR-3 for treating class 1, class 2 and class 3 malocclusions.</a:t>
            </a:r>
          </a:p>
          <a:p>
            <a:pPr marL="342900" indent="-342900">
              <a:spcBef>
                <a:spcPct val="50000"/>
              </a:spcBef>
            </a:pPr>
            <a:endParaRPr lang="en-US" sz="2800" u="sng">
              <a:latin typeface="Garamond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WordArt 2" descr="White marble"/>
          <p:cNvSpPr>
            <a:spLocks noChangeArrowheads="1" noChangeShapeType="1" noTextEdit="1"/>
          </p:cNvSpPr>
          <p:nvPr/>
        </p:nvSpPr>
        <p:spPr bwMode="auto">
          <a:xfrm>
            <a:off x="1905000" y="2438400"/>
            <a:ext cx="5029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IN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u="sng" smtClean="0"/>
              <a:t>GRABER’S CLASSIFICATION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b="1" u="sng" dirty="0" smtClean="0"/>
              <a:t>GROUP I: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Transmit muscle </a:t>
            </a:r>
            <a:r>
              <a:rPr lang="en-US" sz="2000" u="sng" dirty="0" smtClean="0"/>
              <a:t>force directly to teeth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Ex. </a:t>
            </a:r>
            <a:r>
              <a:rPr lang="en-US" sz="2000" b="1" dirty="0" smtClean="0"/>
              <a:t>Inclined planes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b="1" dirty="0" smtClean="0"/>
              <a:t>          Oral shields/screens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b="1" u="sng" dirty="0" smtClean="0"/>
              <a:t>GROUP II: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 activating attached &amp; associated musculature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Force not only to teeth, also maxilla &amp; mandible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Ex.</a:t>
            </a:r>
            <a:r>
              <a:rPr lang="en-US" sz="2000" b="1" dirty="0" smtClean="0"/>
              <a:t> Activator, </a:t>
            </a:r>
            <a:r>
              <a:rPr lang="en-US" sz="2000" b="1" dirty="0" err="1" smtClean="0"/>
              <a:t>bionator</a:t>
            </a:r>
            <a:endParaRPr lang="en-US" sz="2000" b="1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b="1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60438"/>
            <a:ext cx="8229600" cy="45259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u="sng" dirty="0" smtClean="0"/>
              <a:t>GROUP III: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u="sng" dirty="0" smtClean="0"/>
              <a:t>vestibular positioned appliances with isolated support from tooth/tissue.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 smtClean="0"/>
              <a:t>Ex. </a:t>
            </a:r>
            <a:r>
              <a:rPr lang="en-US" b="1" dirty="0" smtClean="0"/>
              <a:t>Frankel Function Regulator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dirty="0" smtClean="0"/>
              <a:t>          lip bumper.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12838"/>
            <a:ext cx="8229600" cy="4525962"/>
          </a:xfrm>
        </p:spPr>
        <p:txBody>
          <a:bodyPr>
            <a:normAutofit/>
          </a:bodyPr>
          <a:lstStyle/>
          <a:p>
            <a:pPr marL="711200" indent="-711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u="sng" dirty="0" smtClean="0"/>
              <a:t>I.  MYOTONIC:</a:t>
            </a:r>
          </a:p>
          <a:p>
            <a:pPr marL="711200" indent="-711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depend on muscle mass for their action</a:t>
            </a:r>
            <a:endParaRPr lang="en-US" u="sng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b="1" dirty="0" smtClean="0"/>
          </a:p>
          <a:p>
            <a:pPr marL="711200" indent="-711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b="1" dirty="0" smtClean="0"/>
          </a:p>
          <a:p>
            <a:pPr marL="711200" indent="-711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b="1" dirty="0" smtClean="0"/>
          </a:p>
          <a:p>
            <a:pPr marL="711200" indent="-711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u="sng" dirty="0" smtClean="0"/>
              <a:t>II. MYODYNAMIC:</a:t>
            </a:r>
          </a:p>
          <a:p>
            <a:pPr marL="711200" indent="-711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Depend on the muscle mass for their action</a:t>
            </a:r>
            <a:endParaRPr lang="en-US" b="1" dirty="0" smtClean="0"/>
          </a:p>
          <a:p>
            <a:pPr marL="711200" indent="-7112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 smtClean="0"/>
              <a:t>         </a:t>
            </a:r>
            <a:endParaRPr lang="en-US" b="1" dirty="0" smtClean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4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4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4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PROFFIT’S CLASSIFICATION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2133600"/>
            <a:ext cx="8686800" cy="3992563"/>
          </a:xfrm>
        </p:spPr>
        <p:txBody>
          <a:bodyPr/>
          <a:lstStyle/>
          <a:p>
            <a:pPr marL="711200" indent="-711200" eaLnBrk="1" hangingPunct="1">
              <a:buFontTx/>
              <a:buNone/>
            </a:pPr>
            <a:r>
              <a:rPr lang="en-US" b="1" u="sng" smtClean="0"/>
              <a:t>I.  PASSIVE TOOTH-BORNE APPLIANCES:</a:t>
            </a:r>
          </a:p>
          <a:p>
            <a:pPr marL="711200" indent="-711200" eaLnBrk="1" hangingPunct="1">
              <a:lnSpc>
                <a:spcPct val="130000"/>
              </a:lnSpc>
            </a:pPr>
            <a:r>
              <a:rPr lang="en-US" u="sng" smtClean="0"/>
              <a:t>No intrinsic force</a:t>
            </a:r>
            <a:r>
              <a:rPr lang="en-US" smtClean="0"/>
              <a:t> generating capacity (screws/springs)</a:t>
            </a:r>
          </a:p>
          <a:p>
            <a:pPr marL="711200" indent="-711200" eaLnBrk="1" hangingPunct="1">
              <a:lnSpc>
                <a:spcPct val="130000"/>
              </a:lnSpc>
            </a:pPr>
            <a:r>
              <a:rPr lang="en-US" smtClean="0"/>
              <a:t>Soft-tissue stretch &amp; muscular activity </a:t>
            </a:r>
          </a:p>
          <a:p>
            <a:pPr marL="711200" indent="-711200" eaLnBrk="1" hangingPunct="1">
              <a:lnSpc>
                <a:spcPct val="130000"/>
              </a:lnSpc>
            </a:pPr>
            <a:r>
              <a:rPr lang="en-US" smtClean="0"/>
              <a:t>Ex. </a:t>
            </a:r>
            <a:r>
              <a:rPr lang="en-US" b="1" smtClean="0"/>
              <a:t>Activator</a:t>
            </a:r>
          </a:p>
          <a:p>
            <a:pPr marL="711200" indent="-711200" eaLnBrk="1" hangingPunct="1">
              <a:lnSpc>
                <a:spcPct val="130000"/>
              </a:lnSpc>
              <a:buFontTx/>
              <a:buNone/>
            </a:pPr>
            <a:r>
              <a:rPr lang="en-US" b="1" smtClean="0"/>
              <a:t>              Bionator</a:t>
            </a:r>
          </a:p>
          <a:p>
            <a:pPr marL="711200" indent="-711200" eaLnBrk="1" hangingPunct="1">
              <a:lnSpc>
                <a:spcPct val="130000"/>
              </a:lnSpc>
              <a:buFontTx/>
              <a:buNone/>
            </a:pPr>
            <a:r>
              <a:rPr lang="en-US" b="1" smtClean="0"/>
              <a:t>              Twin Block</a:t>
            </a:r>
          </a:p>
          <a:p>
            <a:pPr marL="711200" indent="-711200" eaLnBrk="1" hangingPunct="1">
              <a:lnSpc>
                <a:spcPct val="130000"/>
              </a:lnSpc>
              <a:buFontTx/>
              <a:buNone/>
            </a:pPr>
            <a:r>
              <a:rPr lang="en-US" b="1" smtClean="0"/>
              <a:t>              Herbst appliance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731838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u="sng" smtClean="0"/>
              <a:t>II.   ACTIVE TOOTH-BORNE APPLIANCES: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Include </a:t>
            </a:r>
            <a:r>
              <a:rPr lang="en-US" u="sng" smtClean="0"/>
              <a:t>expansion screws/springs</a:t>
            </a:r>
            <a:r>
              <a:rPr lang="en-US" smtClean="0"/>
              <a:t> to move teeth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Activator &amp; modifications bearing active components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Ex – </a:t>
            </a:r>
            <a:r>
              <a:rPr lang="en-US" b="1" smtClean="0"/>
              <a:t>Expansion activator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smtClean="0"/>
              <a:t>            Orthopedic corrector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smtClean="0"/>
              <a:t>             Sagittal appliance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b="1" u="sng" smtClean="0"/>
              <a:t>III.  TISSUE-BORNE APPLIANCES: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u="sng" smtClean="0"/>
              <a:t>Located in vestibule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Free of contact with bone/teeth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Ex. </a:t>
            </a:r>
            <a:r>
              <a:rPr lang="en-US" b="1" smtClean="0"/>
              <a:t>Function Regulator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6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6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6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6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579438"/>
            <a:ext cx="8229600" cy="4525962"/>
          </a:xfrm>
        </p:spPr>
        <p:txBody>
          <a:bodyPr>
            <a:normAutofit fontScale="92500" lnSpcReduction="20000"/>
          </a:bodyPr>
          <a:lstStyle/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A.  </a:t>
            </a:r>
            <a:r>
              <a:rPr lang="en-US" sz="2000" u="sng" smtClean="0"/>
              <a:t>REMOVABLE FUNCTIONAL APPLIANCES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1800" u="sng" smtClean="0"/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B.  </a:t>
            </a:r>
            <a:r>
              <a:rPr lang="en-US" sz="2000" u="sng" smtClean="0"/>
              <a:t>FIXED FUNCTIONAL APPLIANCES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1. </a:t>
            </a:r>
            <a:r>
              <a:rPr lang="en-US" sz="2000" b="1" u="sng" smtClean="0"/>
              <a:t>FLEXIBLE FFA –</a:t>
            </a:r>
            <a:r>
              <a:rPr lang="en-US" sz="2000" smtClean="0"/>
              <a:t> 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Jasper Jumper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Amoric Torsion Coils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Adjustable Bite Corrector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2. </a:t>
            </a:r>
            <a:r>
              <a:rPr lang="en-US" sz="2000" b="1" u="sng" smtClean="0"/>
              <a:t>RIGID FFA –</a:t>
            </a:r>
            <a:r>
              <a:rPr lang="en-US" sz="2000" smtClean="0"/>
              <a:t> 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 Herbst appliance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 Cantilevered Bite Jumper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 MALU Herbst appliance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3. </a:t>
            </a:r>
            <a:r>
              <a:rPr lang="en-US" sz="2000" b="1" u="sng" smtClean="0"/>
              <a:t>HYBRID FFA – 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  Calibrated Force Module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  Eureka spring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z="2000" smtClean="0"/>
              <a:t>                      Forsus FRD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7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7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7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7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7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7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74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745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74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74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362200"/>
            <a:ext cx="7772400" cy="1470025"/>
          </a:xfrm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>
                <a:latin typeface="Monotype Corsiva" pitchFamily="66" charset="0"/>
              </a:rPr>
              <a:t>......How??</a:t>
            </a:r>
            <a:br>
              <a:rPr lang="en-US" sz="2800" smtClean="0">
                <a:latin typeface="Monotype Corsiva" pitchFamily="66" charset="0"/>
              </a:rPr>
            </a:br>
            <a:r>
              <a:rPr lang="en-US" sz="2800" smtClean="0">
                <a:latin typeface="Monotype Corsiva" pitchFamily="66" charset="0"/>
              </a:rPr>
              <a:t/>
            </a:r>
            <a:br>
              <a:rPr lang="en-US" sz="2800" smtClean="0">
                <a:latin typeface="Monotype Corsiva" pitchFamily="66" charset="0"/>
              </a:rPr>
            </a:br>
            <a:endParaRPr lang="en-US" sz="2800" u="sng" smtClean="0">
              <a:latin typeface="Monotype Corsiva" pitchFamily="66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447800" y="350520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u="sng">
                <a:solidFill>
                  <a:schemeClr val="tx2"/>
                </a:solidFill>
                <a:latin typeface="Monotype Corsiva" pitchFamily="66" charset="0"/>
                <a:cs typeface="Times New Roman" pitchFamily="18" charset="0"/>
              </a:rPr>
              <a:t>Principles of functional appliances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915400" cy="5715000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/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/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 smtClean="0"/>
              <a:t>2 principles – 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dirty="0" smtClean="0"/>
              <a:t>FORCE APPLICATION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en-US" dirty="0" smtClean="0"/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dirty="0" smtClean="0"/>
              <a:t>FORCE ELIMINATION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25617" y="1458435"/>
            <a:ext cx="6945086" cy="82731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067409"/>
              </p:ext>
            </p:extLst>
          </p:nvPr>
        </p:nvGraphicFramePr>
        <p:xfrm>
          <a:off x="2106548" y="2667000"/>
          <a:ext cx="6096000" cy="2811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8354780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522061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2827659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CORE AREAS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DOMAIN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CATEGORY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0390087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INTODUCTION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AFFECTIVE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DESIRE TO KNOW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282191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CLASSIFIACTIONS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COGNITIVE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MUST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517178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PRINCIPLES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COGNITIVE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 KNOW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8556853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EFFECTS</a:t>
                      </a:r>
                      <a:r>
                        <a:rPr lang="en-US" sz="1400" baseline="0" dirty="0" smtClean="0"/>
                        <a:t> OF FUNCTIONAL APPLIANCES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NICE TO KNOW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370348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INDICATIONS</a:t>
                      </a:r>
                      <a:r>
                        <a:rPr lang="en-US" sz="1400" baseline="0" dirty="0" smtClean="0"/>
                        <a:t> &amp; ADVANTAGES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MUST KNOW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5481777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LIMITATIONS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COGNITIVE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NICE TO KNOW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28832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19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534400" cy="5334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u="sng" smtClean="0"/>
              <a:t>FORCE APPLICATION </a:t>
            </a:r>
            <a:r>
              <a:rPr lang="en-US" smtClean="0"/>
              <a:t>–</a:t>
            </a:r>
          </a:p>
          <a:p>
            <a:pPr marL="609600" indent="-609600" eaLnBrk="1" hangingPunct="1"/>
            <a:r>
              <a:rPr lang="en-US" smtClean="0"/>
              <a:t>Compressive stress &amp; strain on structures</a:t>
            </a:r>
          </a:p>
          <a:p>
            <a:pPr marL="609600" indent="-609600" eaLnBrk="1" hangingPunct="1"/>
            <a:endParaRPr lang="en-US" smtClean="0"/>
          </a:p>
          <a:p>
            <a:pPr marL="609600" indent="-609600" eaLnBrk="1" hangingPunct="1"/>
            <a:r>
              <a:rPr lang="en-US" smtClean="0"/>
              <a:t>Primary effect – alteration of form</a:t>
            </a:r>
          </a:p>
          <a:p>
            <a:pPr marL="609600" indent="-609600" eaLnBrk="1" hangingPunct="1"/>
            <a:endParaRPr lang="en-US" smtClean="0"/>
          </a:p>
          <a:p>
            <a:pPr marL="609600" indent="-609600" eaLnBrk="1" hangingPunct="1"/>
            <a:r>
              <a:rPr lang="en-US" smtClean="0"/>
              <a:t>Secondary effect – adaptation in function</a:t>
            </a:r>
          </a:p>
          <a:p>
            <a:pPr marL="609600" indent="-609600" eaLnBrk="1" hangingPunct="1"/>
            <a:endParaRPr lang="en-US" smtClean="0"/>
          </a:p>
          <a:p>
            <a:pPr marL="609600" indent="-609600" eaLnBrk="1" hangingPunct="1"/>
            <a:r>
              <a:rPr lang="en-US" smtClean="0"/>
              <a:t>Ex. – all active fixed &amp; removable appliances</a:t>
            </a:r>
          </a:p>
          <a:p>
            <a:pPr marL="609600" indent="-609600" eaLnBrk="1" hangingPunct="1"/>
            <a:endParaRPr lang="en-US" smtClean="0"/>
          </a:p>
          <a:p>
            <a:pPr marL="609600" indent="-609600" eaLnBrk="1" hangingPunct="1">
              <a:buFontTx/>
              <a:buNone/>
            </a:pPr>
            <a:endParaRPr lang="en-US" smtClean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76200" y="762000"/>
            <a:ext cx="8686800" cy="5410200"/>
          </a:xfrm>
        </p:spPr>
        <p:txBody>
          <a:bodyPr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 startAt="2"/>
              <a:defRPr/>
            </a:pPr>
            <a:r>
              <a:rPr lang="en-US" u="sng" smtClean="0"/>
              <a:t>FORCE ELIMINATION (</a:t>
            </a:r>
            <a:r>
              <a:rPr lang="en-US" u="sng" smtClean="0">
                <a:latin typeface="Monotype Corsiva" pitchFamily="66" charset="0"/>
              </a:rPr>
              <a:t>Myofunctional)</a:t>
            </a:r>
            <a:r>
              <a:rPr lang="en-US" smtClean="0"/>
              <a:t> –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Abnormal &amp; restrictive environmental influences eliminated – optimal development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Primary effect – rehabilitation of function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Secondary effect – adaptation of form according to function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Elimination of pressure by – viscoelastic displacement of periosteum – tensile strain – bone formation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mtClean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Ex. – Functional regulator, lip bumper, vestibular screen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8686800" cy="52117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The success of functional appliance therapy depends on </a:t>
            </a:r>
          </a:p>
          <a:p>
            <a:pPr eaLnBrk="1" hangingPunct="1">
              <a:buFontTx/>
              <a:buNone/>
            </a:pPr>
            <a:r>
              <a:rPr lang="en-US" smtClean="0"/>
              <a:t>    1. Patient compliance</a:t>
            </a:r>
          </a:p>
          <a:p>
            <a:pPr eaLnBrk="1" hangingPunct="1">
              <a:buFontTx/>
              <a:buNone/>
            </a:pPr>
            <a:r>
              <a:rPr lang="en-US" smtClean="0"/>
              <a:t>    2. Timing of treatment</a:t>
            </a:r>
          </a:p>
          <a:p>
            <a:pPr eaLnBrk="1" hangingPunct="1">
              <a:buFontTx/>
              <a:buNone/>
            </a:pPr>
            <a:r>
              <a:rPr lang="en-US" smtClean="0"/>
              <a:t>    3. N</a:t>
            </a:r>
            <a:r>
              <a:rPr lang="en-US" u="sng" smtClean="0"/>
              <a:t>euromuscular response </a:t>
            </a:r>
            <a:r>
              <a:rPr lang="en-US" smtClean="0"/>
              <a:t>- Poliomyelitis &amp; cerebral palsy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410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mtClean="0"/>
              <a:t>2. </a:t>
            </a:r>
            <a:r>
              <a:rPr lang="en-US" u="sng" smtClean="0"/>
              <a:t>DIRECTION: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For tooth movement – CONSISTENT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Functional forces – stimulate tooth movement in one direction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When appliance not worn – forces of intercuspation &amp; occlusion – drive teeth in opposite direction – ‘JIGGLING’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Eliminate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Does not occur with full-time/bonded appliances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smtClean="0"/>
              <a:t>3. </a:t>
            </a:r>
            <a:r>
              <a:rPr lang="en-US" u="sng" smtClean="0"/>
              <a:t>MAGNITUDE: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Small in functional therapy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mtClean="0"/>
              <a:t>Difficulty in wearing appliance if strain too great.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772400" cy="1470025"/>
          </a:xfrm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latin typeface="Monotype Corsiva" pitchFamily="66" charset="0"/>
              </a:rPr>
              <a:t>……..What??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pPr marR="0" eaLnBrk="1" hangingPunct="1"/>
            <a:r>
              <a:rPr lang="en-US" sz="3600" u="sng" smtClean="0">
                <a:latin typeface="Monotype Corsiva" pitchFamily="66" charset="0"/>
              </a:rPr>
              <a:t>Effects of functional appliances</a:t>
            </a:r>
          </a:p>
          <a:p>
            <a:pPr marR="0" eaLnBrk="1" hangingPunct="1"/>
            <a:endParaRPr lang="en-US" sz="3600" u="sng" smtClean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0" y="914400"/>
            <a:ext cx="9144000" cy="53340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u="sng" smtClean="0"/>
              <a:t>FORCE APPLICATION–TYPE  (</a:t>
            </a:r>
            <a:r>
              <a:rPr lang="en-US" u="sng" smtClean="0">
                <a:latin typeface="Monotype Corsiva" pitchFamily="66" charset="0"/>
              </a:rPr>
              <a:t>prototype – Activator)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u="sng" smtClean="0">
                <a:latin typeface="Monotype Corsiva" pitchFamily="66" charset="0"/>
              </a:rPr>
              <a:t>Effects on Mandible:</a:t>
            </a:r>
          </a:p>
          <a:p>
            <a:pPr marL="533400" indent="-533400" eaLnBrk="1" hangingPunct="1">
              <a:lnSpc>
                <a:spcPct val="140000"/>
              </a:lnSpc>
            </a:pPr>
            <a:r>
              <a:rPr lang="en-US" smtClean="0"/>
              <a:t>Increased amount of condylar growth </a:t>
            </a:r>
          </a:p>
          <a:p>
            <a:pPr marL="533400" indent="-533400" eaLnBrk="1" hangingPunct="1">
              <a:lnSpc>
                <a:spcPct val="140000"/>
              </a:lnSpc>
            </a:pPr>
            <a:r>
              <a:rPr lang="en-US" smtClean="0"/>
              <a:t>Remodeling of the articular fossa – anterior</a:t>
            </a:r>
          </a:p>
          <a:p>
            <a:pPr marL="533400" indent="-533400" eaLnBrk="1" hangingPunct="1">
              <a:lnSpc>
                <a:spcPct val="140000"/>
              </a:lnSpc>
            </a:pPr>
            <a:r>
              <a:rPr lang="en-US" smtClean="0"/>
              <a:t>Incremental increases in growth of mandible</a:t>
            </a:r>
          </a:p>
          <a:p>
            <a:pPr marL="533400" indent="-533400" eaLnBrk="1" hangingPunct="1">
              <a:lnSpc>
                <a:spcPct val="140000"/>
              </a:lnSpc>
            </a:pPr>
            <a:r>
              <a:rPr lang="en-US" smtClean="0"/>
              <a:t>Combination of these effects - permanent anterior displacement of the mandible. </a:t>
            </a:r>
          </a:p>
          <a:p>
            <a:pPr marL="533400" indent="-533400" eaLnBrk="1" hangingPunct="1">
              <a:lnSpc>
                <a:spcPct val="140000"/>
              </a:lnSpc>
            </a:pPr>
            <a:r>
              <a:rPr lang="en-US" smtClean="0"/>
              <a:t>Condylar growth – POSTERIORLY directed – DOWNWARD &amp; BACKWARD mandibular rotation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30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62000"/>
            <a:ext cx="89154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u="sng" smtClean="0">
                <a:latin typeface="Monotype Corsiva" pitchFamily="66" charset="0"/>
              </a:rPr>
              <a:t>2. Effects on Maxilla:</a:t>
            </a:r>
            <a:endParaRPr lang="en-US" smtClean="0"/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Inhibit horizontal maxillary growth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Increase posterior maxillary height</a:t>
            </a:r>
          </a:p>
          <a:p>
            <a:pPr eaLnBrk="1" hangingPunct="1">
              <a:lnSpc>
                <a:spcPct val="120000"/>
              </a:lnSpc>
            </a:pPr>
            <a:endParaRPr lang="en-US" smtClean="0"/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u="sng" smtClean="0">
                <a:latin typeface="Monotype Corsiva" pitchFamily="66" charset="0"/>
              </a:rPr>
              <a:t>3. Effects on Dentition:</a:t>
            </a:r>
            <a:endParaRPr lang="en-US" smtClean="0"/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Maxillary incisor lingual tipping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Mandibular incisor labial tipping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Inhibits vertical maxillary dentoalveolar development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Encourages vertical mandibular dentoalveolar development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u="sng" smtClean="0">
                <a:latin typeface="Monotype Corsiva" pitchFamily="66" charset="0"/>
              </a:rPr>
              <a:t>4. Effects on Soft tissue: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Upper lip retrusion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Anterior positioning of – soft-tissue pogonion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9525000" cy="55626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sz="2000" b="1" u="sng" smtClean="0"/>
              <a:t>FORCE ELIMINATION–TYPE (</a:t>
            </a:r>
            <a:r>
              <a:rPr lang="en-US" sz="2000" b="1" u="sng" smtClean="0">
                <a:latin typeface="Monotype Corsiva" pitchFamily="66" charset="0"/>
              </a:rPr>
              <a:t>prototype – Functional Regulator)</a:t>
            </a:r>
            <a:endParaRPr lang="en-US" sz="2000" b="1" u="sng" smtClean="0"/>
          </a:p>
          <a:p>
            <a:pPr marL="533400" indent="-533400" eaLnBrk="1" hangingPunct="1">
              <a:buFontTx/>
              <a:buNone/>
            </a:pPr>
            <a:endParaRPr lang="en-US" u="sng" smtClean="0">
              <a:latin typeface="Monotype Corsiva" pitchFamily="66" charset="0"/>
            </a:endParaRPr>
          </a:p>
          <a:p>
            <a:pPr marL="533400" indent="-533400" eaLnBrk="1" hangingPunct="1">
              <a:lnSpc>
                <a:spcPct val="130000"/>
              </a:lnSpc>
              <a:buFontTx/>
              <a:buNone/>
            </a:pPr>
            <a:r>
              <a:rPr lang="en-US" u="sng" smtClean="0">
                <a:latin typeface="Monotype Corsiva" pitchFamily="66" charset="0"/>
              </a:rPr>
              <a:t>1.  Effects on Mandible: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mtClean="0"/>
              <a:t>Forward displacement of pogonion &amp; point B.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mtClean="0"/>
              <a:t>Increase in mandibular length</a:t>
            </a:r>
          </a:p>
          <a:p>
            <a:pPr marL="533400" indent="-533400" eaLnBrk="1" hangingPunct="1">
              <a:lnSpc>
                <a:spcPct val="130000"/>
              </a:lnSpc>
              <a:buFontTx/>
              <a:buNone/>
            </a:pPr>
            <a:endParaRPr lang="en-US" smtClean="0"/>
          </a:p>
          <a:p>
            <a:pPr marL="533400" indent="-533400" eaLnBrk="1" hangingPunct="1">
              <a:lnSpc>
                <a:spcPct val="130000"/>
              </a:lnSpc>
              <a:buFontTx/>
              <a:buNone/>
            </a:pPr>
            <a:r>
              <a:rPr lang="en-US" u="sng" smtClean="0">
                <a:latin typeface="Monotype Corsiva" pitchFamily="66" charset="0"/>
              </a:rPr>
              <a:t>2.  Effects on Maxilla: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mtClean="0"/>
              <a:t>No horizontal effects on maxilla</a:t>
            </a:r>
          </a:p>
          <a:p>
            <a:pPr marL="533400" indent="-533400" eaLnBrk="1" hangingPunct="1">
              <a:lnSpc>
                <a:spcPct val="130000"/>
              </a:lnSpc>
            </a:pPr>
            <a:r>
              <a:rPr lang="en-US" smtClean="0"/>
              <a:t>Downward &amp; backward rotation </a:t>
            </a:r>
          </a:p>
          <a:p>
            <a:pPr marL="533400" indent="-533400" eaLnBrk="1" hangingPunct="1">
              <a:lnSpc>
                <a:spcPct val="130000"/>
              </a:lnSpc>
            </a:pPr>
            <a:endParaRPr lang="en-US" smtClean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991600" cy="5486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u="sng" smtClean="0">
                <a:latin typeface="Monotype Corsiva" pitchFamily="66" charset="0"/>
              </a:rPr>
              <a:t>3.  Effects on Dentition: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Lingual tipping of maxillary incisors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Prevents mesial migration of upper molars &amp; not extrusion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u="sng" smtClean="0">
                <a:latin typeface="Monotype Corsiva" pitchFamily="66" charset="0"/>
              </a:rPr>
              <a:t>4.  Effects on Soft-tissue: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>
                <a:cs typeface="Times New Roman" pitchFamily="18" charset="0"/>
              </a:rPr>
              <a:t>Improvement in lip position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>
                <a:cs typeface="Times New Roman" pitchFamily="18" charset="0"/>
              </a:rPr>
              <a:t>No change in convexity of profile</a:t>
            </a:r>
          </a:p>
          <a:p>
            <a:pPr eaLnBrk="1" hangingPunct="1">
              <a:lnSpc>
                <a:spcPct val="110000"/>
              </a:lnSpc>
            </a:pPr>
            <a:endParaRPr lang="en-US" smtClean="0"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u="sng" smtClean="0">
                <a:latin typeface="Monotype Corsiva" pitchFamily="66" charset="0"/>
              </a:rPr>
              <a:t>5.  Effects on Arch width: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>
                <a:cs typeface="Times New Roman" pitchFamily="18" charset="0"/>
              </a:rPr>
              <a:t>Expansion of arch-width </a:t>
            </a:r>
            <a:r>
              <a:rPr lang="en-US" smtClean="0">
                <a:latin typeface="Garamond" pitchFamily="18" charset="0"/>
                <a:cs typeface="Times New Roman" pitchFamily="18" charset="0"/>
              </a:rPr>
              <a:t>–</a:t>
            </a:r>
            <a:r>
              <a:rPr lang="en-US" smtClean="0">
                <a:cs typeface="Times New Roman" pitchFamily="18" charset="0"/>
              </a:rPr>
              <a:t> more in maxilla</a:t>
            </a:r>
          </a:p>
          <a:p>
            <a:pPr eaLnBrk="1" hangingPunct="1">
              <a:buFontTx/>
              <a:buNone/>
            </a:pPr>
            <a:endParaRPr lang="en-US" u="sng" smtClean="0">
              <a:latin typeface="Monotype Corsiva" pitchFamily="66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7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71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7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71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71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CLASSIFICATIONS</a:t>
            </a:r>
          </a:p>
          <a:p>
            <a:r>
              <a:rPr lang="en-US" dirty="0" smtClean="0"/>
              <a:t>PRINCIPLES</a:t>
            </a:r>
          </a:p>
          <a:p>
            <a:r>
              <a:rPr lang="en-US" dirty="0" smtClean="0"/>
              <a:t>EFFECTS OF FUNCTIONAL APPLIANCE</a:t>
            </a:r>
          </a:p>
          <a:p>
            <a:r>
              <a:rPr lang="en-US" dirty="0" smtClean="0"/>
              <a:t>INDICATIONS &amp; ADVANTAGES</a:t>
            </a:r>
          </a:p>
          <a:p>
            <a:r>
              <a:rPr lang="en-US" dirty="0" smtClean="0"/>
              <a:t>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8777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u="sng" smtClean="0"/>
              <a:t>INDICATIONS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8915400" cy="5715000"/>
          </a:xfrm>
        </p:spPr>
        <p:txBody>
          <a:bodyPr>
            <a:normAutofit lnSpcReduction="10000"/>
          </a:bodyPr>
          <a:lstStyle/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mtClean="0"/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mtClean="0"/>
              <a:t>Expansion &amp; sagittal correction of jaws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mtClean="0"/>
              <a:t>Treatment timing – maxillary incisors more vulnerable to fracture &amp; loss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mtClean="0"/>
              <a:t>Eliminate functional aberrations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mtClean="0"/>
              <a:t>Train perioral musculature – optimal development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mtClean="0"/>
              <a:t>Help mandible attain most favorable growth increments &amp; directions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mtClean="0"/>
              <a:t>Help eliminate arch-length deficiencies – normalizing functional matrix &amp; functional spaces</a:t>
            </a:r>
          </a:p>
          <a:p>
            <a:pPr marL="609600" indent="-6096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r>
              <a:rPr lang="en-US" smtClean="0"/>
              <a:t>Accelerate trend to eliminate abnormal muscle pattern at a critical time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AutoNum type="arabicPeriod"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9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Advantages of functional appliances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marL="457200" indent="-457200" eaLnBrk="1" hangingPunct="1"/>
            <a:r>
              <a:rPr lang="en-US" sz="2000" smtClean="0"/>
              <a:t>It enables </a:t>
            </a:r>
            <a:r>
              <a:rPr lang="en-US" sz="2000" b="1" smtClean="0"/>
              <a:t>elimination of abnormal muscle function</a:t>
            </a:r>
            <a:r>
              <a:rPr lang="en-US" sz="2000" smtClean="0"/>
              <a:t> thereby aiding in normal development. </a:t>
            </a:r>
          </a:p>
          <a:p>
            <a:pPr marL="457200" indent="-457200" eaLnBrk="1" hangingPunct="1"/>
            <a:endParaRPr lang="en-US" sz="2000" smtClean="0"/>
          </a:p>
          <a:p>
            <a:pPr marL="457200" indent="-457200" eaLnBrk="1" hangingPunct="1"/>
            <a:r>
              <a:rPr lang="en-US" sz="2000" smtClean="0"/>
              <a:t>Treatment can be initiated at </a:t>
            </a:r>
            <a:r>
              <a:rPr lang="en-US" sz="2000" b="1" smtClean="0"/>
              <a:t>an early age</a:t>
            </a:r>
            <a:r>
              <a:rPr lang="en-US" sz="2000" smtClean="0"/>
              <a:t>. It is most often started in the mixed dentition period. </a:t>
            </a:r>
          </a:p>
          <a:p>
            <a:pPr marL="457200" indent="-457200" eaLnBrk="1" hangingPunct="1"/>
            <a:endParaRPr lang="en-US" sz="2000" smtClean="0"/>
          </a:p>
          <a:p>
            <a:pPr marL="457200" indent="-457200" eaLnBrk="1" hangingPunct="1"/>
            <a:r>
              <a:rPr lang="en-US" sz="2000" smtClean="0"/>
              <a:t>As the treatment is started at an early age, </a:t>
            </a:r>
            <a:r>
              <a:rPr lang="en-US" sz="2000" b="1" smtClean="0"/>
              <a:t>psychological disturbances</a:t>
            </a:r>
            <a:r>
              <a:rPr lang="en-US" sz="2000" smtClean="0"/>
              <a:t> associated with malocclusion can be avoided. </a:t>
            </a:r>
          </a:p>
          <a:p>
            <a:pPr marL="457200" indent="-457200" eaLnBrk="1" hangingPunct="1"/>
            <a:endParaRPr lang="en-US" sz="2000" smtClean="0"/>
          </a:p>
          <a:p>
            <a:pPr marL="457200" indent="-457200" eaLnBrk="1" hangingPunct="1"/>
            <a:r>
              <a:rPr lang="en-US" sz="2000" smtClean="0"/>
              <a:t>These appliances are mostly fabricated at the dental laboratory. Thus </a:t>
            </a:r>
            <a:r>
              <a:rPr lang="en-US" sz="2000" b="1" smtClean="0"/>
              <a:t>less chair</a:t>
            </a:r>
            <a:r>
              <a:rPr lang="en-US" sz="2000" smtClean="0"/>
              <a:t> </a:t>
            </a:r>
            <a:r>
              <a:rPr lang="en-US" sz="2000" b="1" smtClean="0"/>
              <a:t>side time</a:t>
            </a:r>
            <a:r>
              <a:rPr lang="en-US" sz="2000" smtClean="0"/>
              <a:t> is spent which enables more patients to be treated.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b="1" smtClean="0"/>
              <a:t>The frequency</a:t>
            </a:r>
            <a:r>
              <a:rPr lang="en-US" sz="2000" smtClean="0"/>
              <a:t> of the patient’s visit to the orthodontist is less than in case of fixed or removable appliances.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They do not interfere with </a:t>
            </a:r>
            <a:r>
              <a:rPr lang="en-US" sz="2000" b="1" smtClean="0"/>
              <a:t>oral hygiene maintenance</a:t>
            </a:r>
            <a:r>
              <a:rPr lang="en-US" sz="2000" smtClean="0"/>
              <a:t>. 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Most functional appliances are worn during the night. Thus </a:t>
            </a:r>
            <a:r>
              <a:rPr lang="en-US" sz="2000" b="1" smtClean="0"/>
              <a:t>patient acceptance</a:t>
            </a:r>
            <a:r>
              <a:rPr lang="en-US" sz="2000" smtClean="0"/>
              <a:t> is good. </a:t>
            </a:r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447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Limitations Of Functional Appliances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000" b="1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They cannot be used in</a:t>
            </a:r>
            <a:r>
              <a:rPr lang="en-US" sz="2000" b="1" smtClean="0"/>
              <a:t> adult</a:t>
            </a:r>
            <a:r>
              <a:rPr lang="en-US" sz="2000" smtClean="0"/>
              <a:t> patients in whom growth has ceased. 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They cannot be used to bring about </a:t>
            </a:r>
            <a:r>
              <a:rPr lang="en-US" sz="2000" b="1" smtClean="0"/>
              <a:t>individual tooth movement</a:t>
            </a:r>
            <a:r>
              <a:rPr lang="en-US" sz="200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Most functional appliances are dependent on the patient for timely wear. Thus </a:t>
            </a:r>
            <a:r>
              <a:rPr lang="en-US" sz="2000" b="1" smtClean="0"/>
              <a:t>patient cooperation</a:t>
            </a:r>
            <a:r>
              <a:rPr lang="en-US" sz="2000" smtClean="0"/>
              <a:t> is essential for the success of the treatment.        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They may require </a:t>
            </a:r>
            <a:r>
              <a:rPr lang="en-US" sz="2000" b="1" smtClean="0"/>
              <a:t>pre-functional orthodontic tooth movement</a:t>
            </a:r>
            <a:r>
              <a:rPr lang="en-US" sz="2000" smtClean="0"/>
              <a:t> for correction of minor local irregularities that may interfere with the functional therapy.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Fixed appliance therapy may be required at the termination of treatment for </a:t>
            </a:r>
            <a:r>
              <a:rPr lang="en-US" sz="2000" b="1" smtClean="0"/>
              <a:t>final detailing of the occlusion.</a:t>
            </a:r>
            <a:r>
              <a:rPr lang="en-US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163"/>
            <a:ext cx="9144000" cy="4389437"/>
          </a:xfrm>
        </p:spPr>
        <p:txBody>
          <a:bodyPr/>
          <a:lstStyle/>
          <a:p>
            <a:r>
              <a:rPr lang="en-US" sz="2400" dirty="0"/>
              <a:t>The ideal requirements of a functional appliance are:</a:t>
            </a:r>
            <a:br>
              <a:rPr lang="en-US" sz="2400" dirty="0"/>
            </a:br>
            <a:r>
              <a:rPr lang="en-US" sz="2400" dirty="0"/>
              <a:t>• It should be comfortable and acceptable for </a:t>
            </a:r>
            <a:r>
              <a:rPr lang="en-US" sz="2400" dirty="0" smtClean="0"/>
              <a:t>the patients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• It should promote better compliance.</a:t>
            </a:r>
            <a:br>
              <a:rPr lang="en-US" sz="2400" dirty="0"/>
            </a:br>
            <a:r>
              <a:rPr lang="en-US" sz="2400" dirty="0"/>
              <a:t>• It should offer good range of mandibular movements.</a:t>
            </a:r>
            <a:br>
              <a:rPr lang="en-US" sz="2400" dirty="0"/>
            </a:br>
            <a:r>
              <a:rPr lang="en-US" sz="2400" dirty="0"/>
              <a:t>• It should be simple and inexpensive.</a:t>
            </a:r>
            <a:br>
              <a:rPr lang="en-US" sz="2400" dirty="0"/>
            </a:br>
            <a:r>
              <a:rPr lang="en-US" sz="2400" dirty="0"/>
              <a:t>• It should be easy to ft.</a:t>
            </a:r>
            <a:br>
              <a:rPr lang="en-US" sz="2400" dirty="0"/>
            </a:br>
            <a:r>
              <a:rPr lang="en-US" sz="2400" dirty="0"/>
              <a:t>• It should be adaptable to both Class II and Class </a:t>
            </a:r>
            <a:r>
              <a:rPr lang="en-US" sz="2400" dirty="0" smtClean="0"/>
              <a:t>III      malocclusions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• When used with </a:t>
            </a:r>
            <a:r>
              <a:rPr lang="en-US" sz="2400" dirty="0" smtClean="0"/>
              <a:t>fixed </a:t>
            </a:r>
            <a:r>
              <a:rPr lang="en-US" sz="2400" dirty="0"/>
              <a:t>appliances, it should </a:t>
            </a:r>
            <a:r>
              <a:rPr lang="en-US" sz="2400" dirty="0" smtClean="0"/>
              <a:t>not cause breakage.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• It should be usable in both mixed and </a:t>
            </a:r>
            <a:r>
              <a:rPr lang="en-US" sz="2400" dirty="0" smtClean="0"/>
              <a:t>permanent dentitions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• It should provide good results with </a:t>
            </a:r>
            <a:r>
              <a:rPr lang="en-US" sz="2400" dirty="0" smtClean="0"/>
              <a:t>minimal patient </a:t>
            </a:r>
            <a:r>
              <a:rPr lang="en-US" sz="2400" dirty="0"/>
              <a:t>cooperation.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35297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6304" y="1303981"/>
            <a:ext cx="6673174" cy="1170537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6304" y="2675814"/>
            <a:ext cx="6769428" cy="2738628"/>
          </a:xfrm>
        </p:spPr>
        <p:txBody>
          <a:bodyPr>
            <a:normAutofit fontScale="55000" lnSpcReduction="20000"/>
          </a:bodyPr>
          <a:lstStyle/>
          <a:p>
            <a:r>
              <a:rPr lang="en-US" sz="3450" dirty="0"/>
              <a:t>Textbook of Orthodontics – </a:t>
            </a:r>
            <a:r>
              <a:rPr lang="en-US" sz="3450" dirty="0" err="1"/>
              <a:t>Gurkeerat</a:t>
            </a:r>
            <a:r>
              <a:rPr lang="en-US" sz="3450" dirty="0"/>
              <a:t> Singh, </a:t>
            </a:r>
            <a:r>
              <a:rPr lang="en-US" sz="3450" dirty="0" err="1"/>
              <a:t>Jaypee</a:t>
            </a:r>
            <a:r>
              <a:rPr lang="en-US" sz="3450" dirty="0"/>
              <a:t> Brothers; 2</a:t>
            </a:r>
            <a:r>
              <a:rPr lang="en-US" sz="3450" baseline="30000" dirty="0"/>
              <a:t>nd</a:t>
            </a:r>
            <a:r>
              <a:rPr lang="en-US" sz="3450" dirty="0"/>
              <a:t> Edition </a:t>
            </a:r>
          </a:p>
          <a:p>
            <a:r>
              <a:rPr lang="en-US" sz="3450" dirty="0"/>
              <a:t>Orthodontics – The Art and Science, S.I </a:t>
            </a:r>
            <a:r>
              <a:rPr lang="en-US" sz="3450" dirty="0" err="1"/>
              <a:t>Bhalajhi</a:t>
            </a:r>
            <a:r>
              <a:rPr lang="en-US" sz="3450" dirty="0"/>
              <a:t>, </a:t>
            </a:r>
            <a:r>
              <a:rPr lang="en-US" sz="3450" dirty="0" err="1"/>
              <a:t>AryaMedi</a:t>
            </a:r>
            <a:r>
              <a:rPr lang="en-US" sz="3450" dirty="0"/>
              <a:t> Publishing; 7</a:t>
            </a:r>
            <a:r>
              <a:rPr lang="en-US" sz="3450" baseline="30000" dirty="0"/>
              <a:t>th</a:t>
            </a:r>
            <a:r>
              <a:rPr lang="en-US" sz="3450" dirty="0"/>
              <a:t> Edition</a:t>
            </a:r>
          </a:p>
          <a:p>
            <a:r>
              <a:rPr lang="en-US" sz="3450" dirty="0"/>
              <a:t>Textbook of Orthodontics – Sridhar </a:t>
            </a:r>
            <a:r>
              <a:rPr lang="en-US" sz="3450" dirty="0" err="1"/>
              <a:t>Premkumar</a:t>
            </a:r>
            <a:r>
              <a:rPr lang="en-US" sz="3450" dirty="0"/>
              <a:t>, Elsevier; 1</a:t>
            </a:r>
            <a:r>
              <a:rPr lang="en-US" sz="3450" baseline="30000" dirty="0"/>
              <a:t>st</a:t>
            </a:r>
            <a:r>
              <a:rPr lang="en-US" sz="3450" dirty="0"/>
              <a:t> Edition</a:t>
            </a:r>
          </a:p>
          <a:p>
            <a:r>
              <a:rPr lang="en-US" sz="3450" dirty="0"/>
              <a:t>Orthodontics: Diagnosis and Management of Malocclusion and </a:t>
            </a:r>
            <a:r>
              <a:rPr lang="en-US" sz="3450" dirty="0" err="1"/>
              <a:t>Dentofacial</a:t>
            </a:r>
            <a:r>
              <a:rPr lang="en-US" sz="3450" dirty="0"/>
              <a:t> Deformities – O.P </a:t>
            </a:r>
            <a:r>
              <a:rPr lang="en-US" sz="3450" dirty="0" err="1"/>
              <a:t>Kharbanda</a:t>
            </a:r>
            <a:r>
              <a:rPr lang="en-US" sz="3450" dirty="0"/>
              <a:t>, Elsevier; 1</a:t>
            </a:r>
            <a:r>
              <a:rPr lang="en-US" sz="3450" baseline="30000" dirty="0"/>
              <a:t>st</a:t>
            </a:r>
            <a:r>
              <a:rPr lang="en-US" sz="3450" dirty="0"/>
              <a:t> Edition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4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650" y="1031422"/>
            <a:ext cx="7886700" cy="1093844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25007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INTRODUCTION</a:t>
            </a:r>
            <a:br>
              <a:rPr lang="en-US" smtClean="0"/>
            </a:b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eaLnBrk="1" hangingPunct="1"/>
            <a:r>
              <a:rPr lang="en-US" smtClean="0"/>
              <a:t>Functional appliances are defined as loose fitting or passive appliance, which harness </a:t>
            </a:r>
            <a:r>
              <a:rPr lang="en-US" smtClean="0">
                <a:solidFill>
                  <a:srgbClr val="FF0000"/>
                </a:solidFill>
              </a:rPr>
              <a:t>natural forces</a:t>
            </a:r>
            <a:r>
              <a:rPr lang="en-US" smtClean="0"/>
              <a:t> of the oro-facial musculature that are transmitted to the teeth and alveolar bone through the medium of the appliance.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r>
              <a:rPr lang="en-US" smtClean="0"/>
              <a:t>Myo-functional appliances as they are sometimes referred to appliances that depend upon the oro-facial</a:t>
            </a:r>
            <a:r>
              <a:rPr lang="en-US" smtClean="0">
                <a:solidFill>
                  <a:schemeClr val="accent1"/>
                </a:solidFill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>musclature</a:t>
            </a:r>
            <a:r>
              <a:rPr lang="en-US" smtClean="0"/>
              <a:t> for their action.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pic>
        <p:nvPicPr>
          <p:cNvPr id="470020" name="Picture 4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0600"/>
            <a:ext cx="14478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24000" y="5045075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 earlier days these terms used synonymously.</a:t>
            </a:r>
          </a:p>
          <a:p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7318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u="sng" smtClean="0"/>
              <a:t>Definition – </a:t>
            </a:r>
          </a:p>
          <a:p>
            <a:pPr eaLnBrk="1" hangingPunct="1">
              <a:buFontTx/>
              <a:buNone/>
            </a:pPr>
            <a:r>
              <a:rPr lang="en-US" smtClean="0">
                <a:latin typeface="Monotype Corsiva" pitchFamily="66" charset="0"/>
              </a:rPr>
              <a:t>Proffit – “ </a:t>
            </a:r>
            <a:r>
              <a:rPr lang="en-US" smtClean="0"/>
              <a:t>functional appliance is one that </a:t>
            </a:r>
            <a:r>
              <a:rPr lang="en-US" smtClean="0">
                <a:solidFill>
                  <a:srgbClr val="1D1D57"/>
                </a:solidFill>
              </a:rPr>
              <a:t>changes</a:t>
            </a:r>
            <a:r>
              <a:rPr lang="en-US" smtClean="0"/>
              <a:t> the posture of the mandible, holding it </a:t>
            </a:r>
            <a:r>
              <a:rPr lang="en-US" smtClean="0">
                <a:solidFill>
                  <a:srgbClr val="1D1D57"/>
                </a:solidFill>
              </a:rPr>
              <a:t>open or open &amp; forward</a:t>
            </a:r>
            <a:r>
              <a:rPr lang="en-US" smtClean="0"/>
              <a:t>. </a:t>
            </a:r>
            <a:r>
              <a:rPr lang="en-US" smtClean="0">
                <a:solidFill>
                  <a:srgbClr val="1D1D57"/>
                </a:solidFill>
              </a:rPr>
              <a:t>Pressures </a:t>
            </a:r>
            <a:r>
              <a:rPr lang="en-US" smtClean="0"/>
              <a:t>created by the stretch of the </a:t>
            </a:r>
            <a:r>
              <a:rPr lang="en-US" smtClean="0">
                <a:solidFill>
                  <a:srgbClr val="1D1D57"/>
                </a:solidFill>
              </a:rPr>
              <a:t>muscles </a:t>
            </a:r>
            <a:r>
              <a:rPr lang="en-US" smtClean="0"/>
              <a:t>&amp; soft-tissues are</a:t>
            </a:r>
            <a:r>
              <a:rPr lang="en-US" smtClean="0">
                <a:solidFill>
                  <a:srgbClr val="1D1D57"/>
                </a:solidFill>
              </a:rPr>
              <a:t> transmitted</a:t>
            </a:r>
            <a:r>
              <a:rPr lang="en-US" smtClean="0"/>
              <a:t> to the dental &amp; skeletal structures, moving teeth &amp; modifying growth.”</a:t>
            </a:r>
            <a:endParaRPr lang="en-US" smtClean="0">
              <a:latin typeface="Monotype Corsiva" pitchFamily="66" charset="0"/>
            </a:endParaRP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                                    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228600"/>
            <a:ext cx="5029200" cy="3771900"/>
          </a:xfrm>
          <a:noFill/>
        </p:spPr>
      </p:pic>
      <p:sp>
        <p:nvSpPr>
          <p:cNvPr id="115715" name="WordArt 3" descr="White marble"/>
          <p:cNvSpPr>
            <a:spLocks noChangeArrowheads="1" noChangeShapeType="1" noTextEdit="1"/>
          </p:cNvSpPr>
          <p:nvPr/>
        </p:nvSpPr>
        <p:spPr bwMode="auto">
          <a:xfrm>
            <a:off x="1600200" y="4419600"/>
            <a:ext cx="6248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IN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EVOLUTION   OF </a:t>
            </a:r>
          </a:p>
          <a:p>
            <a:pPr algn="ctr"/>
            <a:r>
              <a:rPr lang="en-IN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FUNCTIONAL  APPLIANCES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808038"/>
            <a:ext cx="8458200" cy="58213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u="sng" dirty="0" smtClean="0"/>
              <a:t>1. NORMAN KINGSLEY :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1879 – first to use the forward positioning of the mandible in orthodontic therapy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“bite Jumping ” appliance 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 He used  forward positioning of the mandible in orthodontic treatment.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9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915400" cy="5867400"/>
          </a:xfrm>
        </p:spPr>
        <p:txBody>
          <a:bodyPr>
            <a:normAutofit fontScale="92500"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u="sng" dirty="0" smtClean="0"/>
              <a:t>2.  PIERRE ROBIN (1902):</a:t>
            </a:r>
            <a:endParaRPr lang="en-US" dirty="0" smtClean="0"/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Functional device for jaw bone expansion &amp; </a:t>
            </a:r>
            <a:r>
              <a:rPr lang="en-US" dirty="0" err="1" smtClean="0"/>
              <a:t>glossoptosis</a:t>
            </a:r>
            <a:r>
              <a:rPr lang="en-US" dirty="0" smtClean="0"/>
              <a:t> therapy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/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His appliance- The MONOBLOC influenced muscular activity by changing the spatial relationship of the jaws.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dirty="0" smtClean="0"/>
              <a:t>3.VIGGO ANDRESEN(1909):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/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Introduced the activator.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Appliance later modified by </a:t>
            </a:r>
            <a:r>
              <a:rPr lang="en-US" dirty="0" err="1" smtClean="0"/>
              <a:t>karl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aupel</a:t>
            </a:r>
            <a:r>
              <a:rPr lang="en-US" dirty="0" smtClean="0"/>
              <a:t>.</a:t>
            </a:r>
          </a:p>
          <a:p>
            <a:pPr marL="533400" indent="-5334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The </a:t>
            </a:r>
            <a:r>
              <a:rPr lang="en-US" dirty="0" err="1" smtClean="0"/>
              <a:t>herbst</a:t>
            </a:r>
            <a:r>
              <a:rPr lang="en-US" dirty="0" smtClean="0"/>
              <a:t> appliance a fixed functional appliance was introduced in 1905 by Emil </a:t>
            </a:r>
            <a:r>
              <a:rPr lang="en-US" dirty="0" err="1"/>
              <a:t>H</a:t>
            </a:r>
            <a:r>
              <a:rPr lang="en-US" dirty="0" err="1" smtClean="0"/>
              <a:t>erbst</a:t>
            </a:r>
            <a:r>
              <a:rPr lang="en-US" dirty="0" smtClean="0"/>
              <a:t>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dirty="0" smtClean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59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59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59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533400" y="990600"/>
            <a:ext cx="8534400" cy="4876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dirty="0"/>
              <a:t>WILHELM BALTERS – in an effort to treat class 2 malocclusion characterized by deficient mandibles, began to modify Andresen’s activator. He gave it the name BIONATOR.</a:t>
            </a:r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n-US" dirty="0"/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n-US" dirty="0"/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n-US" dirty="0"/>
          </a:p>
          <a:p>
            <a:pPr marL="342900" indent="-342900">
              <a:spcBef>
                <a:spcPct val="20000"/>
              </a:spcBef>
              <a:buFontTx/>
              <a:buBlip>
                <a:blip r:embed="rId2"/>
              </a:buBlip>
              <a:defRPr/>
            </a:pPr>
            <a:endParaRPr lang="en-US" dirty="0"/>
          </a:p>
          <a:p>
            <a:pPr>
              <a:spcBef>
                <a:spcPct val="20000"/>
              </a:spcBef>
              <a:defRPr/>
            </a:pPr>
            <a:endParaRPr lang="en-US" dirty="0"/>
          </a:p>
        </p:txBody>
      </p:sp>
      <p:pic>
        <p:nvPicPr>
          <p:cNvPr id="136195" name="Picture 3" descr="docu0013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 l="2713" r="2318" b="56863"/>
          <a:stretch>
            <a:fillRect/>
          </a:stretch>
        </p:blipFill>
        <p:spPr bwMode="auto">
          <a:xfrm>
            <a:off x="685800" y="4419600"/>
            <a:ext cx="2667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196" name="Picture 4" descr="docu0013"/>
          <p:cNvPicPr>
            <a:picLocks noChangeAspect="1" noChangeArrowheads="1"/>
          </p:cNvPicPr>
          <p:nvPr/>
        </p:nvPicPr>
        <p:blipFill>
          <a:blip r:embed="rId3">
            <a:lum bright="30000" contrast="54000"/>
          </a:blip>
          <a:srcRect l="2713" t="43137" r="2318"/>
          <a:stretch>
            <a:fillRect/>
          </a:stretch>
        </p:blipFill>
        <p:spPr bwMode="auto">
          <a:xfrm>
            <a:off x="5029200" y="4152900"/>
            <a:ext cx="2667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0" y="0"/>
            <a:ext cx="2133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3300"/>
                </a:solidFill>
                <a:latin typeface="Balloon Bd BT" pitchFamily="66" charset="0"/>
              </a:rPr>
              <a:t>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Dauphi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2762</TotalTime>
  <Words>1337</Words>
  <Application>Microsoft Office PowerPoint</Application>
  <PresentationFormat>On-screen Show (4:3)</PresentationFormat>
  <Paragraphs>275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9" baseType="lpstr">
      <vt:lpstr>Arial</vt:lpstr>
      <vt:lpstr>Arial Black</vt:lpstr>
      <vt:lpstr>Balloon Bd BT</vt:lpstr>
      <vt:lpstr>Book Antiqua</vt:lpstr>
      <vt:lpstr>Calibri</vt:lpstr>
      <vt:lpstr>Constantia</vt:lpstr>
      <vt:lpstr>Dauphin</vt:lpstr>
      <vt:lpstr>Garamond</vt:lpstr>
      <vt:lpstr>Monotype Corsiva</vt:lpstr>
      <vt:lpstr>Times New Roman</vt:lpstr>
      <vt:lpstr>Wingdings 2</vt:lpstr>
      <vt:lpstr>Default Design</vt:lpstr>
      <vt:lpstr>Flow</vt:lpstr>
      <vt:lpstr>PowerPoint Presentation</vt:lpstr>
      <vt:lpstr>Specific learning Objectives </vt:lpstr>
      <vt:lpstr>CONTENTS</vt:lpstr>
      <vt:lpstr>INTRODUCTION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GRABER’S CLASSIFICATION</vt:lpstr>
      <vt:lpstr>PowerPoint Presentation</vt:lpstr>
      <vt:lpstr>PowerPoint Presentation</vt:lpstr>
      <vt:lpstr>PROFFIT’S CLASSIFICATION</vt:lpstr>
      <vt:lpstr>PowerPoint Presentation</vt:lpstr>
      <vt:lpstr>PowerPoint Presentation</vt:lpstr>
      <vt:lpstr>......How??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……..What??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INDICATIONS</vt:lpstr>
      <vt:lpstr>Advantages of functional appliances </vt:lpstr>
      <vt:lpstr>PowerPoint Presentation</vt:lpstr>
      <vt:lpstr>Limitations Of Functional Appliances</vt:lpstr>
      <vt:lpstr>SUMMARY</vt:lpstr>
      <vt:lpstr>REFERENCES</vt:lpstr>
      <vt:lpstr>Question &amp; Answer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vishwas</dc:creator>
  <cp:lastModifiedBy>Gaurav Agrawal</cp:lastModifiedBy>
  <cp:revision>102</cp:revision>
  <dcterms:created xsi:type="dcterms:W3CDTF">2006-05-06T16:53:17Z</dcterms:created>
  <dcterms:modified xsi:type="dcterms:W3CDTF">2022-05-29T04:52:03Z</dcterms:modified>
</cp:coreProperties>
</file>